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57" r:id="rId4"/>
    <p:sldId id="27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86"/>
    <p:restoredTop sz="93833"/>
  </p:normalViewPr>
  <p:slideViewPr>
    <p:cSldViewPr snapToGrid="0" snapToObjects="1">
      <p:cViewPr varScale="1">
        <p:scale>
          <a:sx n="96" d="100"/>
          <a:sy n="96" d="100"/>
        </p:scale>
        <p:origin x="10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901477197115"/>
          <c:y val="5.9042715688673399E-2"/>
          <c:w val="0.59890178475147604"/>
          <c:h val="0.806825707307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34</c:v>
                </c:pt>
                <c:pt idx="1">
                  <c:v>41</c:v>
                </c:pt>
                <c:pt idx="2">
                  <c:v>72</c:v>
                </c:pt>
                <c:pt idx="3">
                  <c:v>56</c:v>
                </c:pt>
                <c:pt idx="4">
                  <c:v>55</c:v>
                </c:pt>
                <c:pt idx="5">
                  <c:v>44</c:v>
                </c:pt>
                <c:pt idx="6">
                  <c:v>58</c:v>
                </c:pt>
                <c:pt idx="7">
                  <c:v>56</c:v>
                </c:pt>
                <c:pt idx="8">
                  <c:v>71</c:v>
                </c:pt>
                <c:pt idx="9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5-4222-978A-C4E1A8A66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6798776"/>
        <c:axId val="1964072280"/>
      </c:barChart>
      <c:catAx>
        <c:axId val="194679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4072280"/>
        <c:crosses val="autoZero"/>
        <c:auto val="1"/>
        <c:lblAlgn val="ctr"/>
        <c:lblOffset val="100"/>
        <c:noMultiLvlLbl val="0"/>
      </c:catAx>
      <c:valAx>
        <c:axId val="1964072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6798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0.59527</cdr:x>
      <cdr:y>0.15188</cdr:y>
    </cdr:from>
    <cdr:to>
      <cdr:x>0.8197</cdr:x>
      <cdr:y>0.24047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55441" y="695964"/>
          <a:ext cx="1792912" cy="405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0.41874</cdr:x>
      <cdr:y>0.05316</cdr:y>
    </cdr:from>
    <cdr:to>
      <cdr:x>0.46599</cdr:x>
      <cdr:y>0.14175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52621" y="216024"/>
          <a:ext cx="2880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0.24489</cdr:x>
      <cdr:y>0.09378</cdr:y>
    </cdr:from>
    <cdr:to>
      <cdr:x>0.28397</cdr:x>
      <cdr:y>0.19581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56373" y="429732"/>
          <a:ext cx="312199" cy="467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5/3/20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31D7-55F6-4BFB-974B-08EC2C3A1E60}" type="datetime1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CUMMING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>
            <a:lvl2pPr>
              <a:buFont typeface="Calibri" pitchFamily="34" charset="0"/>
              <a:buChar char="—"/>
              <a:defRPr/>
            </a:lvl2pPr>
            <a:lvl3pPr>
              <a:defRPr sz="2200"/>
            </a:lvl3pPr>
            <a:lvl4pPr>
              <a:buFont typeface="Courier New" pitchFamily="49" charset="0"/>
              <a:buChar char="o"/>
              <a:defRPr/>
            </a:lvl4pPr>
            <a:lvl5pPr>
              <a:buFont typeface="Calibri" pitchFamily="34" charset="0"/>
              <a:buChar char="—"/>
              <a:defRPr sz="1800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78F5-597A-4D54-AAA6-576E8DA3FE82}" type="datetime1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CUMMING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A908-E59E-4324-B6C9-13EC6FA22FDD}" type="datetime1">
              <a:rPr lang="en-US" smtClean="0"/>
              <a:t>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CUMMING SCHOOL OF MEDICINE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CA" dirty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CA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Calibri" pitchFamily="34" charset="0"/>
              <a:buChar char="—"/>
            </a:pPr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0DAD-31AF-4E53-B315-B70C3EEC4C8C}" type="datetime1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CUMMING SCHOOL OF MEDICINE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Wingdings" charset="2"/>
        <a:buChar char="§"/>
        <a:defRPr lang="en-CA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lang="en-CA" sz="2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lang="en-CA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5858" y="2666061"/>
            <a:ext cx="5652601" cy="98361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External and Key Internal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UC Awards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5858" y="3712098"/>
            <a:ext cx="5652601" cy="620510"/>
          </a:xfrm>
        </p:spPr>
        <p:txBody>
          <a:bodyPr>
            <a:noAutofit/>
          </a:bodyPr>
          <a:lstStyle/>
          <a:p>
            <a:pPr lvl="0" defTabSz="914400">
              <a:spcBef>
                <a:spcPts val="0"/>
              </a:spcBef>
              <a:buClrTx/>
            </a:pPr>
            <a:r>
              <a:rPr lang="en-US" sz="1600" b="1" dirty="0">
                <a:solidFill>
                  <a:srgbClr val="0000FF"/>
                </a:solidFill>
                <a:latin typeface="Arial"/>
              </a:rPr>
              <a:t>Purpose:</a:t>
            </a:r>
          </a:p>
          <a:p>
            <a:pPr lvl="0" defTabSz="914400">
              <a:spcBef>
                <a:spcPts val="0"/>
              </a:spcBef>
              <a:buClrTx/>
            </a:pPr>
            <a:endParaRPr lang="en-US" sz="1600" b="1" dirty="0">
              <a:solidFill>
                <a:prstClr val="black"/>
              </a:solidFill>
              <a:latin typeface="Arial"/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en-US" sz="1600" b="1" dirty="0">
                <a:solidFill>
                  <a:prstClr val="black"/>
                </a:solidFill>
                <a:latin typeface="Arial"/>
              </a:rPr>
              <a:t>To facilitate the nomination of faculty members for external awards (medical education, research, or service) and to celebrate successful candidates</a:t>
            </a:r>
            <a:endParaRPr lang="en-CA" sz="16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5858" y="1788013"/>
            <a:ext cx="5054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CUMMING SCHOOL OF MEDICINE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Awards &amp; Recognition Committee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prstClr val="black"/>
                </a:solidFill>
              </a:rPr>
              <a:t>Awards &amp; Recognition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024" y="1369094"/>
            <a:ext cx="7819900" cy="4966078"/>
          </a:xfrm>
        </p:spPr>
        <p:txBody>
          <a:bodyPr/>
          <a:lstStyle/>
          <a:p>
            <a:pPr marL="0" lvl="0" indent="0" algn="ctr" defTabSz="914400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rgbClr val="414EEE"/>
                </a:solidFill>
                <a:latin typeface="Arial"/>
              </a:rPr>
              <a:t>Promoting our talents and culture of success at the Cumming School of Medicine</a:t>
            </a:r>
          </a:p>
          <a:p>
            <a:pPr marL="0" lvl="0" indent="0" algn="ctr" defTabSz="914400">
              <a:spcBef>
                <a:spcPts val="0"/>
              </a:spcBef>
              <a:buClrTx/>
              <a:buNone/>
            </a:pPr>
            <a:endParaRPr lang="en-US" sz="2000" b="1" dirty="0">
              <a:solidFill>
                <a:prstClr val="black"/>
              </a:solidFill>
              <a:latin typeface="Arial"/>
            </a:endParaRPr>
          </a:p>
          <a:p>
            <a:pPr marL="0" lvl="0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/>
              </a:rPr>
              <a:t> Since 2008 to December 31, 2019</a:t>
            </a:r>
            <a:r>
              <a:rPr lang="en-US" sz="2000" b="1" dirty="0">
                <a:latin typeface="Arial"/>
              </a:rPr>
              <a:t>, we have submitted over 	675 nominations for external awards </a:t>
            </a:r>
          </a:p>
          <a:p>
            <a:pPr marL="0" lvl="0" indent="0" defTabSz="914400">
              <a:spcBef>
                <a:spcPts val="0"/>
              </a:spcBef>
              <a:buClrTx/>
              <a:buNone/>
            </a:pPr>
            <a:endParaRPr lang="en-US" sz="2000" b="1" dirty="0">
              <a:solidFill>
                <a:prstClr val="black"/>
              </a:solidFill>
              <a:latin typeface="Arial"/>
            </a:endParaRPr>
          </a:p>
          <a:p>
            <a:pPr marL="0" lvl="0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/>
              </a:rPr>
              <a:t> Our success rate: ~ 35%</a:t>
            </a:r>
          </a:p>
          <a:p>
            <a:pPr marL="0" lvl="0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sz="2000" b="1" dirty="0">
              <a:solidFill>
                <a:prstClr val="black"/>
              </a:solidFill>
              <a:latin typeface="Arial"/>
            </a:endParaRPr>
          </a:p>
          <a:p>
            <a:pPr marL="0" lvl="0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/>
              </a:rPr>
              <a:t> We nominate at junior, national and international levels</a:t>
            </a:r>
          </a:p>
          <a:p>
            <a:pPr marL="0" lvl="0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sz="2000" b="1" dirty="0">
              <a:solidFill>
                <a:prstClr val="black"/>
              </a:solidFill>
              <a:latin typeface="Arial"/>
            </a:endParaRPr>
          </a:p>
          <a:p>
            <a:pPr marL="0" lvl="0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/>
              </a:rPr>
              <a:t> All nominations are edited by committee members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CUMMING SCHOOL OF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1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050" dirty="0">
                <a:solidFill>
                  <a:prstClr val="black"/>
                </a:solidFill>
              </a:rPr>
              <a:t>Awards &amp; Recognition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2" y="1039867"/>
            <a:ext cx="8098971" cy="3265740"/>
          </a:xfrm>
        </p:spPr>
        <p:txBody>
          <a:bodyPr/>
          <a:lstStyle/>
          <a:p>
            <a:pPr marL="0" indent="0" algn="ctr" defTabSz="685800">
              <a:spcBef>
                <a:spcPts val="0"/>
              </a:spcBef>
              <a:buClrTx/>
              <a:buNone/>
            </a:pPr>
            <a:r>
              <a:rPr lang="en-US" sz="2400" b="1" dirty="0">
                <a:solidFill>
                  <a:srgbClr val="414EEE"/>
                </a:solidFill>
                <a:latin typeface="Arial"/>
              </a:rPr>
              <a:t>Number of External awards won by faculty members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CUMMING SCHOOL OF MEDICINE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7740" y="6040776"/>
            <a:ext cx="6098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n-US" sz="1200" dirty="0">
                <a:solidFill>
                  <a:prstClr val="black"/>
                </a:solidFill>
                <a:latin typeface="Calibri"/>
              </a:rPr>
              <a:t>*Elevated due to several Queen Elizabeth II Diamond Jubilee Medals conferred that year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50253687"/>
              </p:ext>
            </p:extLst>
          </p:nvPr>
        </p:nvGraphicFramePr>
        <p:xfrm>
          <a:off x="1404646" y="1636575"/>
          <a:ext cx="7988735" cy="458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2E9026-48EF-7144-8F2B-F27A936FA847}"/>
              </a:ext>
            </a:extLst>
          </p:cNvPr>
          <p:cNvSpPr txBox="1"/>
          <p:nvPr/>
        </p:nvSpPr>
        <p:spPr>
          <a:xfrm>
            <a:off x="1128149" y="3381500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02075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prstClr val="black"/>
                </a:solidFill>
              </a:rPr>
              <a:t>Awards &amp; Recognition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defTabSz="914400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rgbClr val="414EEE"/>
                </a:solidFill>
                <a:latin typeface="Arial"/>
              </a:rPr>
              <a:t>Notable successes and celebrants</a:t>
            </a:r>
          </a:p>
          <a:p>
            <a:pPr marL="0" lvl="0" indent="0" algn="ctr" defTabSz="914400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rgbClr val="414EEE"/>
                </a:solidFill>
                <a:latin typeface="Arial"/>
              </a:rPr>
              <a:t>since 2008 (to January 2020)</a:t>
            </a:r>
          </a:p>
          <a:p>
            <a:pPr marL="0" lvl="0" indent="0" algn="ctr" defTabSz="914400">
              <a:spcBef>
                <a:spcPts val="0"/>
              </a:spcBef>
              <a:buClrTx/>
              <a:buNone/>
            </a:pPr>
            <a:endParaRPr lang="en-US" sz="2000" b="1" dirty="0">
              <a:solidFill>
                <a:srgbClr val="FF0000"/>
              </a:solidFill>
              <a:latin typeface="Arial"/>
            </a:endParaRP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 Canadian Academy of Health Sciences: 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32</a:t>
            </a: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b="1" dirty="0">
              <a:solidFill>
                <a:prstClr val="black"/>
              </a:solidFill>
              <a:latin typeface="Arial"/>
            </a:endParaRP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 Royal Society of Canada fellows: 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21</a:t>
            </a: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b="1" dirty="0">
              <a:solidFill>
                <a:prstClr val="black"/>
              </a:solidFill>
              <a:latin typeface="Arial"/>
            </a:endParaRP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 Order of Canada: 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11</a:t>
            </a: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b="1" dirty="0">
              <a:solidFill>
                <a:prstClr val="black"/>
              </a:solidFill>
              <a:latin typeface="Arial"/>
            </a:endParaRP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 Calgary Top 40 U 40: 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60</a:t>
            </a:r>
            <a:endParaRPr lang="en-US" b="1" dirty="0">
              <a:latin typeface="Arial"/>
            </a:endParaRP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b="1" dirty="0">
              <a:latin typeface="Arial"/>
            </a:endParaRP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b="1" dirty="0">
                <a:latin typeface="Arial"/>
              </a:rPr>
              <a:t> Royal Society of Canada New Scholars: 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9</a:t>
            </a:r>
          </a:p>
          <a:p>
            <a:pPr marL="1257300" lvl="3" indent="0" defTabSz="914400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CUMMING SCHOOL OF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4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prstClr val="black"/>
                </a:solidFill>
              </a:rPr>
              <a:t>Awards &amp; Recognition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838" y="1403119"/>
            <a:ext cx="7467600" cy="4323490"/>
          </a:xfrm>
        </p:spPr>
        <p:txBody>
          <a:bodyPr>
            <a:normAutofit fontScale="25000" lnSpcReduction="20000"/>
          </a:bodyPr>
          <a:lstStyle/>
          <a:p>
            <a:pPr marL="0" lvl="0" indent="0" algn="ctr" defTabSz="914400">
              <a:spcBef>
                <a:spcPts val="0"/>
              </a:spcBef>
              <a:buClrTx/>
              <a:buNone/>
            </a:pPr>
            <a:endParaRPr lang="en-US" sz="2900" dirty="0">
              <a:latin typeface="Arial"/>
            </a:endParaRP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5600" b="1" dirty="0">
                <a:latin typeface="Arial"/>
              </a:rPr>
              <a:t>Gairdner </a:t>
            </a:r>
            <a:r>
              <a:rPr lang="en-US" sz="5600" dirty="0">
                <a:solidFill>
                  <a:srgbClr val="FF0000"/>
                </a:solidFill>
                <a:latin typeface="Arial"/>
              </a:rPr>
              <a:t>(Weiss)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/>
              </a:rPr>
              <a:t>CIHR Researcher of the Year </a:t>
            </a:r>
            <a:r>
              <a:rPr lang="en-US" sz="5600" dirty="0">
                <a:solidFill>
                  <a:srgbClr val="FF0000"/>
                </a:solidFill>
                <a:latin typeface="Arial"/>
              </a:rPr>
              <a:t>(Kubes)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CIHR Barer-Flood Prize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56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Noseworthy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NASA Space Technology Hall of Fame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(Sutherland)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Canadian Medical Association Medal of Honor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(Guichon)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CAME Ian Hart Award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(Lockyer, </a:t>
            </a:r>
            <a:r>
              <a:rPr lang="en-US" sz="56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Ellaway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World Vision’s One of top 5 Canadians to Watch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(Brenner)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CIHR-CMAJ Top Achievement Awards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(8 teams)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J. Allyn Taylor International Prize in Medicine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(Yong)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Governor General’s Innovation Award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(Sutherland)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CIHR Trailblazer Award, Population &amp; Public Health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(McLaren)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March of Dimes Prize in Developmental Biology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(Hemberger)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Rogers Prize for Excellence in Complementary &amp; Alternative Medicine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(Kaplan)</a:t>
            </a:r>
          </a:p>
          <a:p>
            <a:pPr defTabSz="914400">
              <a:lnSpc>
                <a:spcPct val="17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5600" b="1" dirty="0">
                <a:latin typeface="Arial" charset="0"/>
                <a:ea typeface="Arial" charset="0"/>
                <a:cs typeface="Arial" charset="0"/>
              </a:rPr>
              <a:t>3M National Teaching Fellowship </a:t>
            </a:r>
            <a:r>
              <a:rPr lang="en-US" sz="5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(Jamniczky)</a:t>
            </a:r>
          </a:p>
          <a:p>
            <a:pPr defTabSz="914400">
              <a:spcBef>
                <a:spcPts val="0"/>
              </a:spcBef>
              <a:buClrTx/>
              <a:buFont typeface="Arial"/>
              <a:buChar char="•"/>
            </a:pPr>
            <a:endParaRPr lang="en-US" sz="1900" b="1" dirty="0">
              <a:latin typeface="Arial" charset="0"/>
              <a:ea typeface="Arial" charset="0"/>
              <a:cs typeface="Arial" charset="0"/>
            </a:endParaRPr>
          </a:p>
          <a:p>
            <a:pPr defTabSz="914400">
              <a:spcBef>
                <a:spcPts val="0"/>
              </a:spcBef>
              <a:buClrTx/>
              <a:buFont typeface="Arial"/>
              <a:buChar char="•"/>
            </a:pPr>
            <a:endParaRPr lang="en-US" sz="2000" b="1" dirty="0">
              <a:latin typeface="Arial" charset="0"/>
              <a:ea typeface="Arial" charset="0"/>
              <a:cs typeface="Arial" charset="0"/>
            </a:endParaRPr>
          </a:p>
          <a:p>
            <a:pPr defTabSz="914400">
              <a:spcBef>
                <a:spcPts val="0"/>
              </a:spcBef>
              <a:buClrTx/>
              <a:buFont typeface="Arial"/>
              <a:buChar char="•"/>
            </a:pPr>
            <a:endParaRPr lang="en-US" sz="2000" b="1" dirty="0">
              <a:latin typeface="Arial"/>
            </a:endParaRPr>
          </a:p>
          <a:p>
            <a:pPr marL="0" indent="0" defTabSz="914400">
              <a:spcBef>
                <a:spcPts val="0"/>
              </a:spcBef>
              <a:buClrTx/>
              <a:buNone/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CUMMING SCHOOL OF MEDICINE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0470" y="991850"/>
            <a:ext cx="7082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414EEE"/>
                </a:solidFill>
                <a:latin typeface="Arial"/>
              </a:rPr>
              <a:t>Other notable successes and celebrants</a:t>
            </a:r>
          </a:p>
          <a:p>
            <a:pPr lvl="0"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298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10549</TotalTime>
  <Words>335</Words>
  <Application>Microsoft Macintosh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Office Theme</vt:lpstr>
      <vt:lpstr>External and Key Internal  UC Awards</vt:lpstr>
      <vt:lpstr>Awards &amp; Recognition Committee</vt:lpstr>
      <vt:lpstr>Awards &amp; Recognition Committee</vt:lpstr>
      <vt:lpstr>Awards &amp; Recognition Committee</vt:lpstr>
      <vt:lpstr>Awards &amp; Recognition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Wee Yong</cp:lastModifiedBy>
  <cp:revision>94</cp:revision>
  <dcterms:created xsi:type="dcterms:W3CDTF">2013-07-31T17:26:06Z</dcterms:created>
  <dcterms:modified xsi:type="dcterms:W3CDTF">2020-05-04T02:33:28Z</dcterms:modified>
</cp:coreProperties>
</file>